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58" r:id="rId5"/>
    <p:sldId id="259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6"/>
          <p:cNvSpPr>
            <a:spLocks noGrp="1"/>
          </p:cNvSpPr>
          <p:nvPr>
            <p:ph type="title"/>
          </p:nvPr>
        </p:nvSpPr>
        <p:spPr>
          <a:xfrm>
            <a:off x="642910" y="5500702"/>
            <a:ext cx="8072462" cy="86360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uk-UA" sz="1800" b="1" dirty="0" smtClean="0"/>
              <a:t>Папір та перо — наймогутніший захист та найпотужніша зброя у світі.</a:t>
            </a:r>
            <a:br>
              <a:rPr lang="uk-UA" sz="1800" b="1" dirty="0" smtClean="0"/>
            </a:br>
            <a:r>
              <a:rPr lang="uk-UA" sz="1800" b="1" dirty="0" smtClean="0"/>
              <a:t>Той, хто оволодіє ними у досконалості, — захистить і себе, і весь свій народ.</a:t>
            </a:r>
            <a:endParaRPr lang="en-US" sz="1800" dirty="0"/>
          </a:p>
        </p:txBody>
      </p:sp>
      <p:pic>
        <p:nvPicPr>
          <p:cNvPr id="5" name="Рисунок 4" descr="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714356"/>
            <a:ext cx="7572428" cy="4560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36"/>
          <p:cNvSpPr txBox="1">
            <a:spLocks/>
          </p:cNvSpPr>
          <p:nvPr/>
        </p:nvSpPr>
        <p:spPr>
          <a:xfrm>
            <a:off x="357158" y="0"/>
            <a:ext cx="8429652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4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Безпосередня влада </a:t>
            </a:r>
            <a:r>
              <a:rPr kumimoji="0" lang="uk-UA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4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народу України</a:t>
            </a:r>
            <a:endParaRPr kumimoji="0" lang="en-US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4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8348667" cy="1214445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ЄДИНА КРАЇНА </a:t>
            </a:r>
            <a:r>
              <a:rPr lang="uk-UA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uk-UA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ДВІ </a:t>
            </a:r>
            <a:r>
              <a:rPr lang="uk-UA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СИСТЕМИ    </a:t>
            </a:r>
            <a:r>
              <a:rPr lang="uk-UA" sz="2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к</a:t>
            </a:r>
            <a:r>
              <a:rPr lang="uk-UA" sz="2400" b="1" dirty="0" smtClean="0">
                <a:solidFill>
                  <a:srgbClr val="FFFF00"/>
                </a:solidFill>
              </a:rPr>
              <a:t>раїна Україна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214282" y="1357298"/>
            <a:ext cx="4286280" cy="5338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держава “У</a:t>
            </a:r>
            <a:r>
              <a:rPr lang="ru-RU" sz="1600" b="1" dirty="0" smtClean="0"/>
              <a:t>К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РАЇНА”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Фізична особа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Представницька демократія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Посадова, службова особа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Юридична особа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Наймані працівники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Комерція (торгівля, лихварство, прибуток)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Оподаткування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Державний реєстратор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Фізична особа-підприємець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ТОВ, ВАТ, ЗАТ, ТДВ…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Корпорація (договір юридичних осіб)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Резиденти країни Україна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Резиденти держави «УКРАЇНА»</a:t>
            </a:r>
          </a:p>
        </p:txBody>
      </p:sp>
      <p:sp>
        <p:nvSpPr>
          <p:cNvPr id="7" name="Rectangle 15"/>
          <p:cNvSpPr txBox="1">
            <a:spLocks noChangeArrowheads="1"/>
          </p:cNvSpPr>
          <p:nvPr/>
        </p:nvSpPr>
        <p:spPr bwMode="auto">
          <a:xfrm>
            <a:off x="4429124" y="1345629"/>
            <a:ext cx="4572032" cy="529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</a:pPr>
            <a:r>
              <a:rPr lang="uk-UA" sz="1600" b="1" kern="0" dirty="0">
                <a:latin typeface="+mn-lt"/>
                <a:cs typeface="+mn-cs"/>
              </a:rPr>
              <a:t>н</a:t>
            </a:r>
            <a:r>
              <a:rPr lang="uk-UA" sz="1600" b="1" kern="0" dirty="0" smtClean="0">
                <a:latin typeface="+mn-lt"/>
                <a:cs typeface="+mn-cs"/>
              </a:rPr>
              <a:t>арод України, територіальні громади</a:t>
            </a:r>
            <a:endParaRPr kumimoji="0" lang="uk-UA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Людина, громадянин України</a:t>
            </a:r>
          </a:p>
          <a:p>
            <a:pPr marL="342900" lvl="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Безпосередня демократія (пряма демократія)</a:t>
            </a:r>
          </a:p>
          <a:p>
            <a:pPr marL="342900" lvl="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Договір людей, громадян України</a:t>
            </a:r>
          </a:p>
          <a:p>
            <a:pPr marL="342900" lvl="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Уповноважений у справах (некомерційний агент)</a:t>
            </a:r>
          </a:p>
          <a:p>
            <a:pPr marL="342900" lvl="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Виробники, інвестори власною працею</a:t>
            </a:r>
          </a:p>
          <a:p>
            <a:pPr marL="342900" lvl="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0" lang="uk-UA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Некомерція</a:t>
            </a: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(виробництво, соціальний ефект)</a:t>
            </a:r>
          </a:p>
          <a:p>
            <a:pPr marL="342900" lvl="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Самооподаткування</a:t>
            </a:r>
          </a:p>
          <a:p>
            <a:pPr marL="342900" lvl="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Народний реєстратор</a:t>
            </a:r>
          </a:p>
          <a:p>
            <a:pPr marL="342900" lvl="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Народний підприємець</a:t>
            </a:r>
          </a:p>
          <a:p>
            <a:pPr marL="342900" lvl="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Народне підприємство (договір підприємців)</a:t>
            </a:r>
          </a:p>
          <a:p>
            <a:pPr marL="342900" lvl="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Народна корпорація (договір підприємств)</a:t>
            </a:r>
          </a:p>
          <a:p>
            <a:pPr marL="342900" lvl="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Резиденти країни Україна</a:t>
            </a:r>
          </a:p>
          <a:p>
            <a:pPr marL="342900" lvl="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Нерезиденти держави «УКРАЇНА»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rzhava_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>
          <a:xfrm>
            <a:off x="571473" y="225425"/>
            <a:ext cx="8429684" cy="988998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Стаття 19 Конституції України – свобода і воля для кожного!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>
          <a:xfrm>
            <a:off x="-32" y="1447801"/>
            <a:ext cx="4533930" cy="533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Стаття 19 Конституції України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Правовий порядок в Україні ґрунтується на засадах, відповідно до яких </a:t>
            </a:r>
            <a:r>
              <a:rPr kumimoji="0" lang="uk-UA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ніхто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може бути примушений робити те, що не передбачено законодавством.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 державної влади та органи місцевого самоврядування, їх посадові особи зобов'язані діяти </a:t>
            </a:r>
            <a:r>
              <a:rPr kumimoji="0" lang="uk-UA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лише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підставі, в межах повноважень та у спосіб, що </a:t>
            </a:r>
            <a:r>
              <a:rPr kumimoji="0" lang="uk-UA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передбачені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Конституцією та законами України (примітка: </a:t>
            </a:r>
            <a:r>
              <a:rPr kumimoji="0" 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підзаконні акти </a:t>
            </a:r>
            <a:r>
              <a:rPr kumimoji="0" lang="uk-UA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(постанови, накази, укази, розпорядження, декрети тощо)</a:t>
            </a:r>
            <a:r>
              <a:rPr kumimoji="0" 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є законами України і до </a:t>
            </a:r>
            <a:r>
              <a:rPr kumimoji="0" lang="uk-UA" sz="1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</a:t>
            </a:r>
            <a:r>
              <a:rPr kumimoji="0" lang="uk-UA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давства </a:t>
            </a:r>
            <a:r>
              <a:rPr kumimoji="0" lang="uk-UA" sz="1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відносяться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1428736"/>
            <a:ext cx="4643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b="1" dirty="0"/>
              <a:t>Логічна і юридична еквівалентність</a:t>
            </a:r>
            <a:endParaRPr lang="en-US" sz="1600" dirty="0"/>
          </a:p>
          <a:p>
            <a:r>
              <a:rPr lang="uk-UA" sz="1600" dirty="0"/>
              <a:t>частини першої статті 19 Конституції </a:t>
            </a:r>
            <a:r>
              <a:rPr lang="uk-UA" sz="1600" dirty="0" smtClean="0"/>
              <a:t>України</a:t>
            </a:r>
          </a:p>
          <a:p>
            <a:endParaRPr lang="en-US" sz="1600" dirty="0"/>
          </a:p>
        </p:txBody>
      </p:sp>
      <p:graphicFrame>
        <p:nvGraphicFramePr>
          <p:cNvPr id="9" name="Таблиця 9"/>
          <p:cNvGraphicFramePr>
            <a:graphicFrameLocks noGrp="1"/>
          </p:cNvGraphicFramePr>
          <p:nvPr/>
        </p:nvGraphicFramePr>
        <p:xfrm>
          <a:off x="4500562" y="2285992"/>
          <a:ext cx="4500594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0297"/>
                <a:gridCol w="22502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ніхто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кожен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не може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може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бути примушений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бути вільний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робити те, що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робити те, що</a:t>
                      </a:r>
                      <a:endParaRPr lang="en-US" b="1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не передбачено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не заборонено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законодавством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законодавством</a:t>
                      </a:r>
                      <a:endParaRPr lang="en-US" b="1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00562" y="6143644"/>
            <a:ext cx="4643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600" dirty="0"/>
              <a:t>© Науково-практична лабораторія перспективних досліджень у галузі правознавства і юриспруденції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571473" y="225425"/>
            <a:ext cx="7786742" cy="8636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Перелік</a:t>
            </a:r>
            <a:r>
              <a:rPr lang="uk-UA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документів </a:t>
            </a:r>
            <a:r>
              <a:rPr lang="uk-UA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щодо здійснення влади безпосередньо</a:t>
            </a:r>
            <a:endParaRPr lang="en-US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928662" y="1319232"/>
            <a:ext cx="8072494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Правова довідка людини (загальна).</a:t>
            </a: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Зразки типових Волевиявлень людини.</a:t>
            </a: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Ст.19 Конституції України – свобода і воля для кожного.</a:t>
            </a: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Договір територіальної громади міста Хмельницький.</a:t>
            </a: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Договір приєднання до договору ТГ міста Хмельницький.</a:t>
            </a: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Договір з Уповноваженим у справах ТГ міста Хмельницький.</a:t>
            </a: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Договір приєднання до договору з Уповноваженим у справах.</a:t>
            </a: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Договір з Уповноваженим з питань судочинства.</a:t>
            </a: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Договір приєднання до договору з Уповноваженим ТГ з питань судочинства.</a:t>
            </a: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ПОВІДОМЛЕННЯ юридичним особам («органам»).</a:t>
            </a: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Титул власності на природні ресурси України.</a:t>
            </a: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ПОДЯКА (за охорону землі).</a:t>
            </a: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2"/>
          <p:cNvSpPr>
            <a:spLocks noGrp="1" noChangeArrowheads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Перелік типових </a:t>
            </a:r>
            <a:r>
              <a:rPr lang="uk-UA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документів по народній економіці</a:t>
            </a:r>
            <a:endParaRPr lang="en-US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>
          <a:xfrm>
            <a:off x="857224" y="1162049"/>
            <a:ext cx="7958168" cy="39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Договір з Уповноваженим з питань реєстрації (народним реєстратором).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Договір приєднання до договору з Уповноваженим з питань реєстрації.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Додаток 1. Концепція народної економіки.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Додаток 2. Зразок Доручення.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Додаток 3. Свідоцтво народного підприємця, підприємства.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Додаток 4. Зразки договорів на отримання послуги.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Додаток 5. Зразки договорів на отримання продукції.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ПОВІДОМЛЕННЯ Президенту про народну економіку.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Протокол про кримінальне правопорушення.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5155370"/>
            <a:ext cx="75724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Цікава </a:t>
            </a:r>
            <a:r>
              <a:rPr lang="uk-UA" sz="2000" b="1" dirty="0" smtClean="0"/>
              <a:t>кореспонденція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uk-UA" sz="2000" dirty="0" smtClean="0"/>
              <a:t>ПОВІДОМЛЕННЯ </a:t>
            </a:r>
            <a:r>
              <a:rPr lang="uk-UA" sz="2000" dirty="0"/>
              <a:t>про відсутність органів місцевого самоврядування.</a:t>
            </a:r>
            <a:endParaRPr lang="en-US" sz="2000" dirty="0"/>
          </a:p>
          <a:p>
            <a:pPr marL="457200" lvl="0" indent="-457200" algn="l">
              <a:buFont typeface="+mj-lt"/>
              <a:buAutoNum type="arabicPeriod"/>
            </a:pPr>
            <a:r>
              <a:rPr lang="uk-UA" sz="2000" dirty="0"/>
              <a:t>ПОВІДОМЛЕННЯ про судову владу в Україні.</a:t>
            </a:r>
            <a:endParaRPr lang="en-US" sz="2000" dirty="0"/>
          </a:p>
          <a:p>
            <a:pPr marL="457200" lvl="0" indent="-457200" algn="l">
              <a:buFont typeface="+mj-lt"/>
              <a:buAutoNum type="arabicPeriod"/>
            </a:pPr>
            <a:r>
              <a:rPr lang="uk-UA" sz="2000" dirty="0"/>
              <a:t>Роз’яснення Верховному суду України</a:t>
            </a:r>
            <a:r>
              <a:rPr lang="uk-UA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8"/>
          <p:cNvSpPr>
            <a:spLocks noGrp="1" noChangeArrowheads="1"/>
          </p:cNvSpPr>
          <p:nvPr>
            <p:ph type="title"/>
          </p:nvPr>
        </p:nvSpPr>
        <p:spPr>
          <a:xfrm>
            <a:off x="1071538" y="0"/>
            <a:ext cx="7705725" cy="86360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Свідоцтва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isorochak\Documents\Олія\IMAG0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3858142" cy="55721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5" name="Picture 4" descr="C:\Users\isorochak\Documents\Олія\IMAG0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000108"/>
            <a:ext cx="3776448" cy="55721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214282" y="1428736"/>
            <a:ext cx="7643866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інший світ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народ здійснює  владу безпосередньо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виробництво продукції та надання послуг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некомерційному економічному просторі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мета: </a:t>
            </a: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досягнення соціального ефекту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людина, громадянин, кредитор-інвестор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цей світ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Держава “УКРАЇНА”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мета: </a:t>
            </a: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отримання прибутку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фізичні особи, юридичні особи,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наймані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працівники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467</Words>
  <Application>Microsoft Office PowerPoint</Application>
  <PresentationFormat>Экран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ЄДИНА КРАЇНА – ДВІ СИСТЕМИ    країна Україна</vt:lpstr>
      <vt:lpstr>Слайд 3</vt:lpstr>
      <vt:lpstr>Стаття 19 Конституції України – свобода і воля для кожного!</vt:lpstr>
      <vt:lpstr>Перелік документів щодо здійснення влади безпосередньо</vt:lpstr>
      <vt:lpstr>Перелік типових документів по народній економіці</vt:lpstr>
      <vt:lpstr>Свідоцтва</vt:lpstr>
      <vt:lpstr>Слайд 8</vt:lpstr>
      <vt:lpstr>Слайд 9</vt:lpstr>
      <vt:lpstr>Папір та перо — наймогутніший захист та найпотужніша зброя у світі. Той, хто оволодіє ними у досконалості, — захистить і себе, і весь свій народ.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</cp:lastModifiedBy>
  <cp:revision>19</cp:revision>
  <dcterms:modified xsi:type="dcterms:W3CDTF">2014-07-26T12:12:58Z</dcterms:modified>
</cp:coreProperties>
</file>